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3"/>
  </p:notesMasterIdLst>
  <p:sldIdLst>
    <p:sldId id="256" r:id="rId2"/>
    <p:sldId id="258" r:id="rId3"/>
    <p:sldId id="331" r:id="rId4"/>
    <p:sldId id="259" r:id="rId5"/>
    <p:sldId id="260" r:id="rId6"/>
    <p:sldId id="299" r:id="rId7"/>
    <p:sldId id="322" r:id="rId8"/>
    <p:sldId id="366" r:id="rId9"/>
    <p:sldId id="353" r:id="rId10"/>
    <p:sldId id="390" r:id="rId11"/>
    <p:sldId id="367" r:id="rId12"/>
    <p:sldId id="364" r:id="rId13"/>
    <p:sldId id="368" r:id="rId14"/>
    <p:sldId id="320" r:id="rId15"/>
    <p:sldId id="335" r:id="rId16"/>
    <p:sldId id="262" r:id="rId17"/>
    <p:sldId id="338" r:id="rId18"/>
    <p:sldId id="382" r:id="rId19"/>
    <p:sldId id="326" r:id="rId20"/>
    <p:sldId id="296" r:id="rId21"/>
    <p:sldId id="340" r:id="rId22"/>
    <p:sldId id="341" r:id="rId23"/>
    <p:sldId id="323" r:id="rId24"/>
    <p:sldId id="342" r:id="rId25"/>
    <p:sldId id="383" r:id="rId26"/>
    <p:sldId id="325" r:id="rId27"/>
    <p:sldId id="369" r:id="rId28"/>
    <p:sldId id="370" r:id="rId29"/>
    <p:sldId id="371" r:id="rId30"/>
    <p:sldId id="332" r:id="rId31"/>
    <p:sldId id="358" r:id="rId32"/>
    <p:sldId id="372" r:id="rId33"/>
    <p:sldId id="261" r:id="rId34"/>
    <p:sldId id="282" r:id="rId35"/>
    <p:sldId id="303" r:id="rId36"/>
    <p:sldId id="304" r:id="rId37"/>
    <p:sldId id="265" r:id="rId38"/>
    <p:sldId id="312" r:id="rId39"/>
    <p:sldId id="314" r:id="rId40"/>
    <p:sldId id="297" r:id="rId41"/>
    <p:sldId id="266" r:id="rId42"/>
    <p:sldId id="329" r:id="rId43"/>
    <p:sldId id="373" r:id="rId44"/>
    <p:sldId id="290" r:id="rId45"/>
    <p:sldId id="374" r:id="rId46"/>
    <p:sldId id="378" r:id="rId47"/>
    <p:sldId id="379" r:id="rId48"/>
    <p:sldId id="284" r:id="rId49"/>
    <p:sldId id="376" r:id="rId50"/>
    <p:sldId id="377" r:id="rId51"/>
    <p:sldId id="285" r:id="rId52"/>
    <p:sldId id="301" r:id="rId53"/>
    <p:sldId id="286" r:id="rId54"/>
    <p:sldId id="287" r:id="rId55"/>
    <p:sldId id="288" r:id="rId56"/>
    <p:sldId id="292" r:id="rId57"/>
    <p:sldId id="302" r:id="rId58"/>
    <p:sldId id="313" r:id="rId59"/>
    <p:sldId id="270" r:id="rId60"/>
    <p:sldId id="380" r:id="rId61"/>
    <p:sldId id="27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86323" autoAdjust="0"/>
  </p:normalViewPr>
  <p:slideViewPr>
    <p:cSldViewPr>
      <p:cViewPr>
        <p:scale>
          <a:sx n="66" d="100"/>
          <a:sy n="66" d="100"/>
        </p:scale>
        <p:origin x="-14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E6FDE-A246-40AB-9EF5-001D624FA49C}" type="datetimeFigureOut">
              <a:rPr lang="en-US" smtClean="0"/>
              <a:t>11/24/2012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A0CE4-293D-4DE6-A78E-E6C08B136A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8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1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89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</a:t>
            </a:r>
            <a:r>
              <a:rPr lang="en-US" baseline="0" dirty="0" smtClean="0"/>
              <a:t> t</a:t>
            </a:r>
            <a:r>
              <a:rPr lang="en-US" dirty="0" smtClean="0"/>
              <a:t>o socialization article,</a:t>
            </a:r>
            <a:r>
              <a:rPr lang="en-US" baseline="0" dirty="0" smtClean="0"/>
              <a:t> cell damage inflammation and clogging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8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24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A0CE4-293D-4DE6-A78E-E6C08B136A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6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D5D6C5-5D07-4C63-B992-81852CAC8450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91B8-1FA7-48A5-AA4B-8393246A35ED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EAE84-63DB-4AAF-84E3-32FDCAD5D299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11893-6837-4BB0-B824-38CE27671F41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F69D-DFCF-4AA0-B269-F3CF7A74FCA0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48F5-DB85-4C09-BC8A-FDD18357425E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8B2B-7EFB-4C8D-ACC1-EFD8B74098D5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3EC5-B7F1-458D-9336-41F0C739454B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C1B0-CC75-43ED-BF7F-A9DEA5D583CA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8D4C-31DD-4602-8682-D1498A30AF6E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0BA2-B308-4E96-8F53-8235BC1A8D0A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228653B-BE1C-4D51-ACEC-DD2835C7657D}" type="datetime1">
              <a:rPr lang="en-US" smtClean="0"/>
              <a:t>11/24/2012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17B68BF-DFD9-4F6D-8521-D8F4AC98588E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youtube.com/watch?v=8vm29Zn8vX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info@beetox.com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" y="3505200"/>
            <a:ext cx="8763000" cy="3352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400" dirty="0"/>
              <a:t>A</a:t>
            </a:r>
            <a:r>
              <a:rPr lang="en-US" sz="4400" dirty="0" smtClean="0"/>
              <a:t> Cell Based Anti-Aging Diet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381000" y="7620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b="1" dirty="0" smtClean="0"/>
          </a:p>
          <a:p>
            <a:pPr algn="ctr"/>
            <a:r>
              <a:rPr lang="en-US" sz="4800" b="1" dirty="0" smtClean="0"/>
              <a:t>Fresh Harvested Bee Milk</a:t>
            </a:r>
            <a:endParaRPr lang="en-US" sz="4800" b="1" dirty="0"/>
          </a:p>
          <a:p>
            <a:pPr algn="ctr"/>
            <a:r>
              <a:rPr lang="en-US" sz="4800" b="1" dirty="0" smtClean="0"/>
              <a:t>By Beetox</a:t>
            </a:r>
            <a:endParaRPr lang="en-US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11700"/>
            <a:ext cx="2133600" cy="14910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 smtClean="0"/>
              <a:t>Beetox.com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3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www.youtube.com/watch?v=8vm29Zn8vXE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3962400" cy="292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7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 </a:t>
            </a:r>
            <a:r>
              <a:rPr lang="en-US" dirty="0"/>
              <a:t>Decreased </a:t>
            </a:r>
            <a:r>
              <a:rPr lang="en-US" dirty="0" smtClean="0"/>
              <a:t>telomerase activity means </a:t>
            </a:r>
            <a:r>
              <a:rPr lang="en-US" dirty="0"/>
              <a:t>increased signs of aging. </a:t>
            </a:r>
            <a:r>
              <a:rPr lang="en-US" dirty="0" smtClean="0"/>
              <a:t>We start to lose our energy, feel weaker, wrinkles appear, and we </a:t>
            </a:r>
            <a:r>
              <a:rPr lang="en-US" dirty="0"/>
              <a:t>develop age related diseases because our bodies don’t have the same ability to regenerate or repair cells. </a:t>
            </a:r>
          </a:p>
          <a:p>
            <a:r>
              <a:rPr lang="en-US" sz="1800" i="1" dirty="0"/>
              <a:t>Immortal Stem Cells for Anti-Aging Therapies, Michael D. West, PhD, Life Extension, June 2010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Telomerase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Anti-Aging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smtClean="0"/>
              <a:t>Beetox.com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1997838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goal of anti-aging research has been to discover ways </a:t>
            </a:r>
            <a:r>
              <a:rPr lang="en-US" sz="2400" dirty="0" smtClean="0"/>
              <a:t>to reverse aging by transferring </a:t>
            </a:r>
            <a:r>
              <a:rPr lang="en-US" sz="2400" b="1" dirty="0"/>
              <a:t>stem cells</a:t>
            </a:r>
            <a:r>
              <a:rPr lang="en-US" sz="2400" dirty="0"/>
              <a:t> into the body, and </a:t>
            </a:r>
            <a:r>
              <a:rPr lang="en-US" sz="2400" dirty="0" smtClean="0"/>
              <a:t>preserve </a:t>
            </a:r>
            <a:r>
              <a:rPr lang="en-US" sz="2400" b="1" dirty="0"/>
              <a:t>telomeres</a:t>
            </a:r>
            <a:r>
              <a:rPr lang="en-US" sz="2400" dirty="0"/>
              <a:t> t</a:t>
            </a:r>
            <a:r>
              <a:rPr lang="en-US" sz="2400" dirty="0" smtClean="0"/>
              <a:t>o increase life </a:t>
            </a:r>
            <a:r>
              <a:rPr lang="en-US" sz="2400" dirty="0"/>
              <a:t>span, improve </a:t>
            </a:r>
            <a:r>
              <a:rPr lang="en-US" sz="2400" dirty="0" smtClean="0"/>
              <a:t>overall health</a:t>
            </a:r>
            <a:r>
              <a:rPr lang="en-US" sz="2400" dirty="0"/>
              <a:t>,  and prevent disease. </a:t>
            </a:r>
            <a:r>
              <a:rPr lang="en-US" sz="2400" dirty="0" smtClean="0"/>
              <a:t> Scientists believe  Bee Milk is filled with </a:t>
            </a:r>
            <a:r>
              <a:rPr lang="en-US" sz="2400" b="1" dirty="0" smtClean="0"/>
              <a:t>potent antioxidants and its cell based properties</a:t>
            </a:r>
            <a:r>
              <a:rPr lang="en-US" sz="2400" dirty="0"/>
              <a:t> </a:t>
            </a:r>
            <a:r>
              <a:rPr lang="en-US" sz="2400" dirty="0" smtClean="0"/>
              <a:t>help sustain telomerase activity to tune down aging. </a:t>
            </a:r>
            <a:endParaRPr lang="en-US" sz="2400" dirty="0"/>
          </a:p>
          <a:p>
            <a:endParaRPr lang="en-US" sz="1600" dirty="0"/>
          </a:p>
          <a:p>
            <a:r>
              <a:rPr lang="en-US" sz="1600" dirty="0" smtClean="0"/>
              <a:t>Immortal </a:t>
            </a:r>
            <a:r>
              <a:rPr lang="en-US" sz="1600" dirty="0"/>
              <a:t>Stem Cells for Anti-Aging Therapies, Michael D. West, PhD, Life Extension, June 2010</a:t>
            </a:r>
          </a:p>
          <a:p>
            <a:r>
              <a:rPr lang="en-US" sz="1600" dirty="0" smtClean="0"/>
              <a:t>Gerontol</a:t>
            </a:r>
            <a:r>
              <a:rPr lang="en-US" sz="1600" dirty="0"/>
              <a:t>. 2007 Jul;42(7):594-600. Epub 2007 Feb </a:t>
            </a:r>
            <a:r>
              <a:rPr lang="en-US" sz="1600" dirty="0" smtClean="0"/>
              <a:t>20. University </a:t>
            </a:r>
            <a:r>
              <a:rPr lang="en-US" sz="1600" dirty="0"/>
              <a:t>of Ljubljana, Biotechnical Faculty, Food Science and Technology Department, Chair of Biotechnology</a:t>
            </a:r>
            <a:endParaRPr lang="en-US" sz="1600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14" y="4876800"/>
            <a:ext cx="3380436" cy="278071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6400"/>
            <a:ext cx="2286000" cy="1624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493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2003, a study by the Russian Academy of Medical Sciences found </a:t>
            </a:r>
            <a:r>
              <a:rPr lang="en-US" dirty="0" smtClean="0"/>
              <a:t>Bee Milk </a:t>
            </a:r>
            <a:r>
              <a:rPr lang="en-US" dirty="0"/>
              <a:t>is loaded with peptides that </a:t>
            </a:r>
            <a:r>
              <a:rPr lang="en-US" dirty="0" smtClean="0"/>
              <a:t>stimulate telomerase activity.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i="1" dirty="0"/>
              <a:t>St. Petersburg Institute of Bio-regulation and Gerontology, North-Western Division of Russian Academy of Medical Sciences, 2003.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051" y="428625"/>
            <a:ext cx="8943975" cy="1054250"/>
          </a:xfrm>
        </p:spPr>
        <p:txBody>
          <a:bodyPr/>
          <a:lstStyle/>
          <a:p>
            <a:r>
              <a:rPr lang="en-US" sz="4800" dirty="0" smtClean="0"/>
              <a:t>Bee Milk=Supports </a:t>
            </a:r>
            <a:r>
              <a:rPr lang="en-US" sz="4800" dirty="0"/>
              <a:t>Telomeres </a:t>
            </a:r>
          </a:p>
        </p:txBody>
      </p:sp>
    </p:spTree>
    <p:extLst>
      <p:ext uri="{BB962C8B-B14F-4D97-AF65-F5344CB8AC3E}">
        <p14:creationId xmlns:p14="http://schemas.microsoft.com/office/powerpoint/2010/main" val="15782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Keep in mind, Stem Cells </a:t>
            </a:r>
            <a:r>
              <a:rPr lang="en-US" dirty="0"/>
              <a:t>serve as a sort of internal repair system, </a:t>
            </a:r>
            <a:r>
              <a:rPr lang="en-US" dirty="0" smtClean="0"/>
              <a:t>capable of replicating, dividing, renewing essentially </a:t>
            </a:r>
            <a:r>
              <a:rPr lang="en-US" dirty="0"/>
              <a:t>without limit to replenish other cells in the </a:t>
            </a:r>
            <a:r>
              <a:rPr lang="en-US" dirty="0" smtClean="0"/>
              <a:t>body. These cells </a:t>
            </a:r>
            <a:r>
              <a:rPr lang="en-US" sz="2800" b="1" dirty="0" smtClean="0"/>
              <a:t>“generate </a:t>
            </a:r>
            <a:r>
              <a:rPr lang="en-US" sz="2800" b="1" dirty="0"/>
              <a:t>replacements </a:t>
            </a:r>
            <a:r>
              <a:rPr lang="en-US" sz="2800" b="1" dirty="0" smtClean="0"/>
              <a:t>for </a:t>
            </a:r>
            <a:r>
              <a:rPr lang="en-US" sz="2800" b="1" dirty="0"/>
              <a:t>cells </a:t>
            </a:r>
            <a:r>
              <a:rPr lang="en-US" sz="2800" b="1" dirty="0" smtClean="0"/>
              <a:t>damaged or lost </a:t>
            </a:r>
            <a:r>
              <a:rPr lang="en-US" sz="2800" b="1" dirty="0"/>
              <a:t>through </a:t>
            </a:r>
            <a:r>
              <a:rPr lang="en-US" sz="2800" b="1" dirty="0" smtClean="0"/>
              <a:t>normal aging, wear </a:t>
            </a:r>
            <a:r>
              <a:rPr lang="en-US" sz="2800" b="1" dirty="0"/>
              <a:t>and tear, injury, or disease</a:t>
            </a:r>
            <a:r>
              <a:rPr lang="en-US" sz="2800" b="1" dirty="0" smtClean="0"/>
              <a:t>”.</a:t>
            </a:r>
            <a:r>
              <a:rPr lang="en-US" sz="1800" b="1" dirty="0"/>
              <a:t> </a:t>
            </a:r>
            <a:r>
              <a:rPr lang="en-US" sz="1800" b="1" dirty="0" smtClean="0"/>
              <a:t> 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dirty="0" smtClean="0"/>
              <a:t>Source: In </a:t>
            </a:r>
            <a:r>
              <a:rPr lang="en-US" sz="1700" dirty="0"/>
              <a:t>Stem Cell </a:t>
            </a:r>
            <a:r>
              <a:rPr lang="en-US" sz="1700" dirty="0" smtClean="0"/>
              <a:t>Information, World </a:t>
            </a:r>
            <a:r>
              <a:rPr lang="en-US" sz="1700" dirty="0"/>
              <a:t>Wide </a:t>
            </a:r>
            <a:r>
              <a:rPr lang="en-US" sz="1700" dirty="0" smtClean="0"/>
              <a:t>Web. </a:t>
            </a:r>
            <a:r>
              <a:rPr lang="en-US" sz="1700" dirty="0"/>
              <a:t>Bethesda, MD: National Institutes of Health, U.S. Department of Health and Human Services, 2009 [cited Wednesday, October 17, 2012</a:t>
            </a:r>
            <a:endParaRPr lang="en-US" sz="17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Bee Milk: Stem Cells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24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5486400" y="5167312"/>
            <a:ext cx="3657600" cy="1385888"/>
          </a:xfrm>
        </p:spPr>
        <p:txBody>
          <a:bodyPr/>
          <a:lstStyle/>
          <a:p>
            <a:r>
              <a:rPr lang="en-US" dirty="0" smtClean="0"/>
              <a:t>2 weeks later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r="9388"/>
          <a:stretch>
            <a:fillRect/>
          </a:stretch>
        </p:blipFill>
        <p:spPr bwMode="auto">
          <a:xfrm rot="240000">
            <a:off x="500680" y="318205"/>
            <a:ext cx="4772156" cy="359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34000" y="3048000"/>
            <a:ext cx="3578225" cy="778858"/>
          </a:xfrm>
        </p:spPr>
        <p:txBody>
          <a:bodyPr>
            <a:noAutofit/>
          </a:bodyPr>
          <a:lstStyle/>
          <a:p>
            <a:r>
              <a:rPr lang="en-US" sz="2800" dirty="0" smtClean="0"/>
              <a:t>One week later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57822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862766"/>
            <a:ext cx="37306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3826858"/>
            <a:ext cx="5276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Dog Bite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884322"/>
            <a:ext cx="531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Royal Jelly:</a:t>
            </a:r>
          </a:p>
          <a:p>
            <a:pPr algn="ctr"/>
            <a:r>
              <a:rPr lang="en-US" sz="2800" dirty="0" smtClean="0"/>
              <a:t> Stem Cell Based Therapy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94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534399" cy="173198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Bee Milk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381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Alternative Medicine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Skin Care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Nutritional Supplement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387737"/>
            <a:ext cx="8458200" cy="173198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Fresh Bee Milk</a:t>
            </a:r>
            <a:r>
              <a:rPr lang="en-US" sz="4000" b="1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“Regenerative and Preventive”</a:t>
            </a:r>
            <a:endParaRPr lang="en-US" sz="4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/>
          <a:p>
            <a:r>
              <a:rPr lang="en-US" dirty="0" smtClean="0"/>
              <a:t> Helps Improve Cellular Health </a:t>
            </a:r>
          </a:p>
          <a:p>
            <a:r>
              <a:rPr lang="en-US" dirty="0" smtClean="0"/>
              <a:t>Helps Prevent </a:t>
            </a:r>
            <a:r>
              <a:rPr lang="en-US" dirty="0"/>
              <a:t>D</a:t>
            </a:r>
            <a:r>
              <a:rPr lang="en-US" dirty="0" smtClean="0"/>
              <a:t>isease </a:t>
            </a:r>
          </a:p>
          <a:p>
            <a:r>
              <a:rPr lang="en-US" dirty="0" smtClean="0"/>
              <a:t>Anti-aging 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 Delivers Antioxidant Support</a:t>
            </a:r>
          </a:p>
          <a:p>
            <a:r>
              <a:rPr lang="en-US" sz="4000" dirty="0" smtClean="0"/>
              <a:t> Helps regenerates cells</a:t>
            </a:r>
          </a:p>
          <a:p>
            <a:r>
              <a:rPr lang="en-US" sz="4000" dirty="0" smtClean="0"/>
              <a:t> and Supports Telomeres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/>
          <a:lstStyle/>
          <a:p>
            <a:r>
              <a:rPr lang="en-US" dirty="0" smtClean="0"/>
              <a:t>Fresh Bee Milk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dirty="0" smtClean="0"/>
          </a:p>
          <a:p>
            <a:pPr algn="ctr"/>
            <a:r>
              <a:rPr lang="en-US" sz="4800" dirty="0"/>
              <a:t>I</a:t>
            </a:r>
            <a:r>
              <a:rPr lang="en-US" sz="4800" dirty="0" smtClean="0"/>
              <a:t>t is an </a:t>
            </a:r>
            <a:r>
              <a:rPr lang="en-US" sz="4800" dirty="0"/>
              <a:t>undisputed </a:t>
            </a:r>
            <a:r>
              <a:rPr lang="en-US" sz="4800" i="1" dirty="0"/>
              <a:t>scientific</a:t>
            </a:r>
            <a:r>
              <a:rPr lang="en-US" sz="4800" dirty="0"/>
              <a:t> </a:t>
            </a:r>
            <a:r>
              <a:rPr lang="en-US" sz="4800" i="1" dirty="0"/>
              <a:t>fact </a:t>
            </a:r>
            <a:r>
              <a:rPr lang="en-US" sz="4800" dirty="0"/>
              <a:t>that disease prevention, health, healing, beauty, and anti-aging all begin at the cellular level.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83" y="3785652"/>
            <a:ext cx="3359224" cy="25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66018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Bee Milk is also known as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royal jelly.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Clr>
                <a:srgbClr val="873624"/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Bee Milk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is a 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</a:rPr>
              <a:t>nutritionally rich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creamy substance produced by the nursing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bee. Bee Milk shares the same homeostasis as breast milk and not only serves as the embryonic fluid but also food for the larvae. 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US" dirty="0" smtClean="0"/>
              <a:t>Bee Milk is </a:t>
            </a:r>
            <a:r>
              <a:rPr lang="en-US" dirty="0"/>
              <a:t>f</a:t>
            </a:r>
            <a:r>
              <a:rPr lang="en-US" dirty="0" smtClean="0"/>
              <a:t>ed </a:t>
            </a:r>
            <a:r>
              <a:rPr lang="en-US" dirty="0"/>
              <a:t>to </a:t>
            </a:r>
            <a:r>
              <a:rPr lang="en-US" u="sng" dirty="0"/>
              <a:t>all the larvae </a:t>
            </a:r>
            <a:r>
              <a:rPr lang="en-US" dirty="0"/>
              <a:t>for the </a:t>
            </a:r>
            <a:r>
              <a:rPr lang="en-US" dirty="0" smtClean="0"/>
              <a:t>first 3 days. </a:t>
            </a:r>
          </a:p>
          <a:p>
            <a:r>
              <a:rPr lang="en-US" dirty="0" smtClean="0"/>
              <a:t>For those first 3 days, </a:t>
            </a:r>
            <a:r>
              <a:rPr lang="en-US" dirty="0"/>
              <a:t>all the larvae </a:t>
            </a:r>
            <a:r>
              <a:rPr lang="en-US" dirty="0" smtClean="0"/>
              <a:t>has </a:t>
            </a:r>
            <a:r>
              <a:rPr lang="en-US" dirty="0"/>
              <a:t>the </a:t>
            </a:r>
            <a:r>
              <a:rPr lang="en-US" u="sng" dirty="0"/>
              <a:t>same DNA</a:t>
            </a:r>
            <a:r>
              <a:rPr lang="en-US" u="sng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60"/>
            <a:ext cx="7981950" cy="108204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What is Bee Milk?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4" y="5181600"/>
            <a:ext cx="3861706" cy="1676400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172200"/>
            <a:ext cx="2895600" cy="365125"/>
          </a:xfrm>
        </p:spPr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45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50-100 trillion cells estimated in the human body. There is no way to know exact number. The </a:t>
            </a:r>
            <a:r>
              <a:rPr lang="en-US" dirty="0"/>
              <a:t>cells in your </a:t>
            </a:r>
            <a:r>
              <a:rPr lang="en-US" dirty="0" smtClean="0"/>
              <a:t>body are </a:t>
            </a:r>
            <a:r>
              <a:rPr lang="en-US" dirty="0"/>
              <a:t>not </a:t>
            </a:r>
            <a:r>
              <a:rPr lang="en-US" dirty="0" smtClean="0"/>
              <a:t>static, always changing,  many variables, your size, health condition, etc. 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dirty="0" smtClean="0"/>
              <a:t>Because we have trillions of cells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43" y="3962400"/>
            <a:ext cx="4437306" cy="2463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35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981201"/>
            <a:ext cx="9144000" cy="4144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Cells need a clean environment, the right </a:t>
            </a:r>
            <a:r>
              <a:rPr lang="en-US" sz="3200" dirty="0" smtClean="0"/>
              <a:t>pH, oxygen </a:t>
            </a:r>
            <a:r>
              <a:rPr lang="en-US" sz="3200" dirty="0"/>
              <a:t>and </a:t>
            </a:r>
            <a:r>
              <a:rPr lang="en-US" sz="3200" u="sng" dirty="0" smtClean="0"/>
              <a:t>essential</a:t>
            </a:r>
            <a:r>
              <a:rPr lang="en-US" sz="3200" dirty="0" smtClean="0"/>
              <a:t> </a:t>
            </a:r>
            <a:r>
              <a:rPr lang="en-US" sz="3200" dirty="0"/>
              <a:t>nutrients to </a:t>
            </a:r>
            <a:r>
              <a:rPr lang="en-US" sz="3200" dirty="0" smtClean="0"/>
              <a:t>survive.  Bee Milk is one of those essential nutrients! 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4000" dirty="0" smtClean="0"/>
              <a:t> </a:t>
            </a:r>
            <a:r>
              <a:rPr lang="en-US" sz="4400" dirty="0"/>
              <a:t>W</a:t>
            </a:r>
            <a:r>
              <a:rPr lang="en-US" sz="4400" dirty="0" smtClean="0"/>
              <a:t>e need to take care of them</a:t>
            </a:r>
            <a:r>
              <a:rPr lang="en-US" sz="4000" dirty="0" smtClean="0"/>
              <a:t>!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09999"/>
            <a:ext cx="406721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48347"/>
            <a:ext cx="9067799" cy="38778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Disease </a:t>
            </a:r>
            <a:r>
              <a:rPr lang="en-US" sz="3600" dirty="0"/>
              <a:t>is a result of cell damage, free </a:t>
            </a:r>
            <a:r>
              <a:rPr lang="en-US" sz="3600" dirty="0" smtClean="0"/>
              <a:t>   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radicals</a:t>
            </a:r>
            <a:r>
              <a:rPr lang="en-US" sz="3600" dirty="0"/>
              <a:t>, depleted oxygen and p</a:t>
            </a:r>
            <a:r>
              <a:rPr lang="en-US" sz="3600" dirty="0" smtClean="0"/>
              <a:t>H  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imbalance</a:t>
            </a:r>
            <a:r>
              <a:rPr lang="en-US" sz="3600" dirty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Scientists do know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33" y="4114800"/>
            <a:ext cx="529003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1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228600"/>
            <a:ext cx="9144000" cy="5897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Joseph Issels and Otto Warburg</a:t>
            </a:r>
            <a:r>
              <a:rPr lang="en-US" sz="3600" dirty="0"/>
              <a:t>, </a:t>
            </a:r>
            <a:r>
              <a:rPr lang="en-US" sz="3600" dirty="0" smtClean="0"/>
              <a:t>pioneers in cancer research firmly believed there </a:t>
            </a:r>
            <a:r>
              <a:rPr lang="en-US" sz="3600" dirty="0"/>
              <a:t>was a direct relationship between pH and </a:t>
            </a:r>
            <a:r>
              <a:rPr lang="en-US" sz="3600" dirty="0" smtClean="0"/>
              <a:t>oxygen levels, weakening immune system and cancer cells.</a:t>
            </a:r>
            <a:endParaRPr lang="en-US" sz="36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48000"/>
            <a:ext cx="3608614" cy="24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248347"/>
            <a:ext cx="9143999" cy="3877815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 Bee Milk </a:t>
            </a:r>
            <a:r>
              <a:rPr lang="en-US" sz="4000" dirty="0"/>
              <a:t>acts as a scavenger to the cell</a:t>
            </a:r>
            <a:r>
              <a:rPr lang="en-US" sz="4000" dirty="0" smtClean="0"/>
              <a:t>, which has been shown in laboratory studies to remove </a:t>
            </a:r>
            <a:r>
              <a:rPr lang="en-US" sz="4000" dirty="0"/>
              <a:t>free radicals, </a:t>
            </a:r>
            <a:r>
              <a:rPr lang="en-US" sz="4000" dirty="0" smtClean="0"/>
              <a:t>restore PH and oxygen levels, </a:t>
            </a:r>
            <a:r>
              <a:rPr lang="en-US" sz="4000" dirty="0"/>
              <a:t>and provides </a:t>
            </a:r>
            <a:r>
              <a:rPr lang="en-US" sz="4000" dirty="0" smtClean="0"/>
              <a:t>essential nutrients </a:t>
            </a:r>
            <a:r>
              <a:rPr lang="en-US" sz="4000" dirty="0"/>
              <a:t>to the </a:t>
            </a:r>
            <a:r>
              <a:rPr lang="en-US" sz="4000" dirty="0" smtClean="0"/>
              <a:t>improve efficiency.  </a:t>
            </a:r>
          </a:p>
          <a:p>
            <a:endParaRPr lang="en-US" sz="4000" dirty="0" smtClean="0"/>
          </a:p>
          <a:p>
            <a:pPr marL="0" indent="0">
              <a:buNone/>
            </a:pPr>
            <a:r>
              <a:rPr lang="en-US" sz="1900" dirty="0" smtClean="0"/>
              <a:t>Gerontol</a:t>
            </a:r>
            <a:r>
              <a:rPr lang="en-US" sz="1900" dirty="0"/>
              <a:t>. 2007 Jul;42(7):594-600. Epub 2007 Feb 20.</a:t>
            </a:r>
            <a:br>
              <a:rPr lang="en-US" sz="1900" dirty="0"/>
            </a:br>
            <a:r>
              <a:rPr lang="en-US" sz="1900" dirty="0"/>
              <a:t>University of Ljubljana, Biotechnical Faculty, Food Science and Technology Department, Chair of Biotechnology</a:t>
            </a:r>
            <a:r>
              <a:rPr lang="en-US" sz="2300" dirty="0"/>
              <a:t/>
            </a:r>
            <a:br>
              <a:rPr lang="en-US" sz="2300" dirty="0"/>
            </a:b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04800" y="570156"/>
            <a:ext cx="9753600" cy="1054250"/>
          </a:xfrm>
        </p:spPr>
        <p:txBody>
          <a:bodyPr/>
          <a:lstStyle/>
          <a:p>
            <a:r>
              <a:rPr lang="en-US" sz="3600" b="1" dirty="0" smtClean="0"/>
              <a:t>Potent Antioxidant</a:t>
            </a:r>
            <a:endParaRPr lang="en-US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248347"/>
            <a:ext cx="9143999" cy="38778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Found Bee Milk decreases </a:t>
            </a:r>
            <a:r>
              <a:rPr lang="en-US" dirty="0"/>
              <a:t>intracellular </a:t>
            </a:r>
            <a:r>
              <a:rPr lang="en-US" dirty="0" smtClean="0"/>
              <a:t>oxidation…affects </a:t>
            </a:r>
            <a:r>
              <a:rPr lang="en-US" dirty="0"/>
              <a:t>growth and cell energy metabolic </a:t>
            </a:r>
            <a:r>
              <a:rPr lang="en-US" dirty="0" smtClean="0"/>
              <a:t>activity…and affects </a:t>
            </a:r>
            <a:r>
              <a:rPr lang="en-US" dirty="0"/>
              <a:t>protein expression. 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Bee Milk also helps protect </a:t>
            </a:r>
            <a:r>
              <a:rPr lang="en-US" dirty="0"/>
              <a:t>against oxidative stress-induced cell death in human cultured cells.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sz="1800" b="1" dirty="0" smtClean="0"/>
              <a:t>Sources</a:t>
            </a:r>
            <a:r>
              <a:rPr lang="en-US" sz="1800" dirty="0" smtClean="0"/>
              <a:t>: </a:t>
            </a:r>
            <a:r>
              <a:rPr lang="en-US" sz="1800" dirty="0" err="1" smtClean="0"/>
              <a:t>Exp</a:t>
            </a:r>
            <a:r>
              <a:rPr lang="en-US" sz="1800" dirty="0" smtClean="0"/>
              <a:t> </a:t>
            </a:r>
            <a:r>
              <a:rPr lang="en-US" sz="1800" dirty="0"/>
              <a:t>Gerontol. 2007 Jul;42(7):594-600. Epub 2007 Feb 20.</a:t>
            </a:r>
            <a:br>
              <a:rPr lang="en-US" sz="1800" dirty="0"/>
            </a:br>
            <a:r>
              <a:rPr lang="en-US" sz="1800" dirty="0"/>
              <a:t>University of Ljubljana, Biotechnical Faculty, Food Science and Technology Department, Chair of </a:t>
            </a:r>
            <a:r>
              <a:rPr lang="en-US" sz="1800" dirty="0" smtClean="0"/>
              <a:t>Biotechnology;  Chen </a:t>
            </a:r>
            <a:r>
              <a:rPr lang="en-US" sz="1800" dirty="0"/>
              <a:t>HM, </a:t>
            </a:r>
            <a:r>
              <a:rPr lang="en-US" sz="1800" dirty="0" err="1"/>
              <a:t>Muramoto</a:t>
            </a:r>
            <a:r>
              <a:rPr lang="en-US" sz="1800" dirty="0"/>
              <a:t> K, Yamauchi </a:t>
            </a:r>
            <a:r>
              <a:rPr lang="en-US" sz="1800" dirty="0" smtClean="0"/>
              <a:t>F. Food </a:t>
            </a:r>
            <a:r>
              <a:rPr lang="en-US" sz="1800" dirty="0"/>
              <a:t>Science and Technology Research [2005, 11(2):222-230]</a:t>
            </a:r>
            <a:endParaRPr lang="en-US" sz="1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dirty="0" smtClean="0"/>
              <a:t>Results from </a:t>
            </a:r>
            <a:r>
              <a:rPr lang="en-US" dirty="0"/>
              <a:t>a</a:t>
            </a:r>
            <a:r>
              <a:rPr lang="en-US" dirty="0" smtClean="0"/>
              <a:t> 2007 study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2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/>
              <a:t>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686800" cy="1731982"/>
          </a:xfrm>
        </p:spPr>
        <p:txBody>
          <a:bodyPr/>
          <a:lstStyle/>
          <a:p>
            <a:r>
              <a:rPr lang="en-US" sz="4400" dirty="0" smtClean="0"/>
              <a:t>Bee Milk is </a:t>
            </a:r>
            <a:r>
              <a:rPr lang="en-US" sz="4400" dirty="0" smtClean="0"/>
              <a:t>Beneficial</a:t>
            </a:r>
            <a:endParaRPr lang="en-US" sz="44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81000" y="3767862"/>
            <a:ext cx="8458200" cy="1752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For Honeybees </a:t>
            </a:r>
            <a:r>
              <a:rPr lang="en-US" sz="4000" dirty="0"/>
              <a:t>and H</a:t>
            </a:r>
            <a:r>
              <a:rPr lang="en-US" sz="4000" dirty="0" smtClean="0"/>
              <a:t>umans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8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National Geographic </a:t>
            </a:r>
            <a:r>
              <a:rPr lang="en-US" dirty="0" smtClean="0"/>
              <a:t>wrote </a:t>
            </a:r>
            <a:r>
              <a:rPr lang="en-US" dirty="0"/>
              <a:t>an article on July 10, 2012, on anti-aging that may help humans lead longer, better </a:t>
            </a:r>
            <a:r>
              <a:rPr lang="en-US" dirty="0" smtClean="0"/>
              <a:t>lives.  Research published in the  </a:t>
            </a:r>
            <a:r>
              <a:rPr lang="en-US" dirty="0"/>
              <a:t>journal Experimental Gerontology, shows that aging honeybees can regain the brainpower of youth.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bee </a:t>
            </a:r>
            <a:r>
              <a:rPr lang="en-US" dirty="0" smtClean="0"/>
              <a:t>study </a:t>
            </a:r>
            <a:r>
              <a:rPr lang="en-US" dirty="0"/>
              <a:t>looked at the different capabilities of young and old members in a colony.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 Brainy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Researchers removed the young, "nurser" bees from the hive and replaced them with older bees which had exhibited "age-associated learning deficits" toward the end of their six-week life </a:t>
            </a:r>
            <a:r>
              <a:rPr lang="en-US" dirty="0" smtClean="0"/>
              <a:t>expectancy.</a:t>
            </a:r>
          </a:p>
          <a:p>
            <a:r>
              <a:rPr lang="en-US" dirty="0"/>
              <a:t>They took on the nursing responsibilities that they had fulfilled earlier in life, for example secreting </a:t>
            </a:r>
            <a:r>
              <a:rPr lang="en-US" dirty="0" smtClean="0"/>
              <a:t>“bee milk" </a:t>
            </a:r>
            <a:r>
              <a:rPr lang="en-US" dirty="0"/>
              <a:t>for larvae.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their old job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research led by Nicholas </a:t>
            </a:r>
            <a:r>
              <a:rPr lang="en-US" dirty="0"/>
              <a:t>Baker of the Arizona State University School of Life Sciences reported that many of the older bees "were performing as well as the young “nurser bees” had</a:t>
            </a:r>
            <a:r>
              <a:rPr lang="en-US" dirty="0" smtClean="0"/>
              <a:t>.</a:t>
            </a:r>
          </a:p>
          <a:p>
            <a:r>
              <a:rPr lang="en-US" dirty="0"/>
              <a:t>They're intelligent again! So what happened?“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started producing and secreting </a:t>
            </a:r>
            <a:r>
              <a:rPr lang="en-US" dirty="0" smtClean="0"/>
              <a:t>B</a:t>
            </a:r>
            <a:r>
              <a:rPr lang="en-US" dirty="0" smtClean="0"/>
              <a:t>ee </a:t>
            </a:r>
            <a:r>
              <a:rPr lang="en-US" dirty="0"/>
              <a:t>M</a:t>
            </a:r>
            <a:r>
              <a:rPr lang="en-US" dirty="0" smtClean="0"/>
              <a:t>ilk from </a:t>
            </a:r>
            <a:r>
              <a:rPr lang="en-US" dirty="0"/>
              <a:t>their glands again...that’s what </a:t>
            </a:r>
            <a:r>
              <a:rPr lang="en-US" dirty="0" smtClean="0"/>
              <a:t>happened!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larvae’s DNA changes when the diet </a:t>
            </a:r>
            <a:r>
              <a:rPr lang="en-US" dirty="0" smtClean="0"/>
              <a:t>changes. </a:t>
            </a:r>
            <a:endParaRPr lang="en-US" dirty="0"/>
          </a:p>
          <a:p>
            <a:r>
              <a:rPr lang="en-US" dirty="0"/>
              <a:t>After 3 days, only the larvae selected to become queens </a:t>
            </a:r>
            <a:r>
              <a:rPr lang="en-US" dirty="0" smtClean="0"/>
              <a:t>are fed Bee Milk after the third day. The </a:t>
            </a:r>
            <a:r>
              <a:rPr lang="en-US" dirty="0"/>
              <a:t>larvae </a:t>
            </a:r>
            <a:r>
              <a:rPr lang="en-US" dirty="0" smtClean="0"/>
              <a:t>in the cells </a:t>
            </a:r>
            <a:r>
              <a:rPr lang="en-US" dirty="0"/>
              <a:t>filled with  </a:t>
            </a:r>
            <a:r>
              <a:rPr lang="en-US" dirty="0" smtClean="0"/>
              <a:t>Bee Milk </a:t>
            </a:r>
            <a:r>
              <a:rPr lang="en-US" dirty="0"/>
              <a:t>develop into queens.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DNA Changes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3819525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9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According </a:t>
            </a:r>
            <a:r>
              <a:rPr lang="en-US" dirty="0"/>
              <a:t>to </a:t>
            </a:r>
            <a:r>
              <a:rPr lang="en-US" dirty="0" smtClean="0"/>
              <a:t>a study in 2008 by the Department of Biofunctional Analysis, </a:t>
            </a:r>
            <a:r>
              <a:rPr lang="en-US" sz="2800" b="1" dirty="0" smtClean="0"/>
              <a:t>Bee Milk has  stimulatory </a:t>
            </a:r>
            <a:r>
              <a:rPr lang="en-US" sz="2800" b="1" dirty="0"/>
              <a:t>e</a:t>
            </a:r>
            <a:r>
              <a:rPr lang="en-US" sz="2800" b="1" dirty="0" smtClean="0"/>
              <a:t>ffects on the </a:t>
            </a:r>
            <a:r>
              <a:rPr lang="en-US" sz="2800" b="1" dirty="0"/>
              <a:t>g</a:t>
            </a:r>
            <a:r>
              <a:rPr lang="en-US" sz="2800" b="1" dirty="0" smtClean="0"/>
              <a:t>eneration of cells and promotes neurogenesis, the development of new brain cells, also increases levels of acetylcholine.  </a:t>
            </a:r>
            <a:r>
              <a:rPr lang="en-US" sz="2800" b="1" i="1" dirty="0" smtClean="0"/>
              <a:t>Bee Milk is known to be a natural source of acetylcholine.</a:t>
            </a:r>
          </a:p>
          <a:p>
            <a:pPr marL="0" indent="0">
              <a:buNone/>
            </a:pPr>
            <a:endParaRPr lang="en-US" sz="2800" b="1" u="sng" dirty="0"/>
          </a:p>
          <a:p>
            <a:endParaRPr lang="en-US" sz="1900" b="1" u="sng" dirty="0"/>
          </a:p>
          <a:p>
            <a:pPr marL="0" indent="0">
              <a:buNone/>
            </a:pPr>
            <a:r>
              <a:rPr lang="en-US" sz="1800" b="1" u="sng" dirty="0" smtClean="0"/>
              <a:t>3.Shoei </a:t>
            </a:r>
            <a:r>
              <a:rPr lang="en-US" sz="1800" b="1" u="sng" dirty="0"/>
              <a:t>Furukawa in 2008 at the Laboratory of Molecular Biology, Department of Biofunctional Analysis, Gifu Pharmaceutical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4800" dirty="0" smtClean="0"/>
              <a:t>Bee Milk=Regenerates Cells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8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4800" dirty="0" smtClean="0"/>
              <a:t>Evidenced Based Research</a:t>
            </a:r>
            <a:endParaRPr lang="en-US" sz="4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52400" y="2133600"/>
            <a:ext cx="9296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Bee Milk helps to improve:</a:t>
            </a:r>
          </a:p>
          <a:p>
            <a:pPr algn="ctr"/>
            <a:r>
              <a:rPr lang="en-US" sz="2800" i="1" dirty="0" smtClean="0"/>
              <a:t>Heart </a:t>
            </a:r>
            <a:r>
              <a:rPr lang="en-US" sz="2800" i="1" dirty="0"/>
              <a:t>health and cardiovascular function </a:t>
            </a:r>
          </a:p>
          <a:p>
            <a:pPr algn="ctr"/>
            <a:r>
              <a:rPr lang="en-US" sz="2800" i="1" dirty="0"/>
              <a:t>Brain health</a:t>
            </a:r>
          </a:p>
          <a:p>
            <a:pPr algn="ctr"/>
            <a:r>
              <a:rPr lang="en-US" sz="2800" i="1" dirty="0"/>
              <a:t>Enhanced Immunity </a:t>
            </a:r>
          </a:p>
          <a:p>
            <a:pPr algn="ctr"/>
            <a:r>
              <a:rPr lang="en-US" sz="2800" i="1" dirty="0"/>
              <a:t>Joint health  </a:t>
            </a:r>
          </a:p>
          <a:p>
            <a:pPr algn="ctr"/>
            <a:r>
              <a:rPr lang="en-US" sz="2800" i="1" dirty="0"/>
              <a:t>Antioxidant support</a:t>
            </a:r>
          </a:p>
          <a:p>
            <a:pPr algn="ctr"/>
            <a:r>
              <a:rPr lang="en-US" sz="2800" i="1" dirty="0"/>
              <a:t>Telomerase activity </a:t>
            </a:r>
          </a:p>
          <a:p>
            <a:pPr algn="ctr"/>
            <a:r>
              <a:rPr lang="en-US" sz="2800" i="1" dirty="0"/>
              <a:t>Regulate Hormones men and women</a:t>
            </a:r>
            <a:endParaRPr lang="en-US" sz="2800" i="1" dirty="0" smtClean="0"/>
          </a:p>
          <a:p>
            <a:pPr algn="ctr"/>
            <a:endParaRPr lang="en-US" sz="2800" i="1" dirty="0" smtClean="0"/>
          </a:p>
          <a:p>
            <a:r>
              <a:rPr lang="en-US" sz="1600" dirty="0" smtClean="0"/>
              <a:t>Journal of Apicultural Research, 2004 41 (3-4) 75-82</a:t>
            </a:r>
          </a:p>
          <a:p>
            <a:r>
              <a:rPr lang="sv-SE" sz="1600" dirty="0"/>
              <a:t>Bull Exp Biol Med. 2003 Jun;135(6):590-2</a:t>
            </a:r>
            <a:r>
              <a:rPr lang="sv-SE" sz="1600" dirty="0" smtClean="0"/>
              <a:t>. </a:t>
            </a:r>
            <a:endParaRPr lang="en-US" sz="1600" dirty="0" smtClean="0"/>
          </a:p>
          <a:p>
            <a:r>
              <a:rPr lang="en-US" sz="1600" dirty="0" smtClean="0"/>
              <a:t>Biomedical Research, 2011 22 (1</a:t>
            </a:r>
            <a:r>
              <a:rPr lang="en-US" sz="1600" dirty="0"/>
              <a:t>): </a:t>
            </a:r>
            <a:r>
              <a:rPr lang="en-US" sz="1600" dirty="0" smtClean="0"/>
              <a:t>1-8</a:t>
            </a:r>
          </a:p>
          <a:p>
            <a:r>
              <a:rPr lang="en-US" sz="1600" dirty="0" smtClean="0"/>
              <a:t>Royal </a:t>
            </a:r>
            <a:r>
              <a:rPr lang="en-US" sz="1600" dirty="0"/>
              <a:t>Jelly and neural </a:t>
            </a:r>
            <a:r>
              <a:rPr lang="en-US" sz="1600" dirty="0" smtClean="0"/>
              <a:t>regeneration, Brad Weeks, MD, 2-7-2009</a:t>
            </a:r>
            <a:endParaRPr lang="en-US" sz="1600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054250"/>
          </a:xfrm>
        </p:spPr>
        <p:txBody>
          <a:bodyPr/>
          <a:lstStyle/>
          <a:p>
            <a:r>
              <a:rPr lang="en-US" sz="4400" dirty="0" smtClean="0"/>
              <a:t>The healing wonders is old news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981200"/>
            <a:ext cx="1838325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54028"/>
            <a:ext cx="4084078" cy="2743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5" y="2133600"/>
            <a:ext cx="3028950" cy="459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94" y="2019300"/>
            <a:ext cx="1652331" cy="2355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775" y="2938462"/>
            <a:ext cx="2647950" cy="24193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886200"/>
            <a:ext cx="16224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981200"/>
            <a:ext cx="1798638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17" y="1219200"/>
            <a:ext cx="162242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Throughout</a:t>
            </a:r>
            <a:r>
              <a:rPr lang="en-US" sz="3200" b="1" dirty="0" smtClean="0">
                <a:solidFill>
                  <a:schemeClr val="accent2"/>
                </a:solidFill>
              </a:rPr>
              <a:t>  </a:t>
            </a:r>
            <a:r>
              <a:rPr lang="en-US" b="1" dirty="0">
                <a:solidFill>
                  <a:schemeClr val="accent2"/>
                </a:solidFill>
              </a:rPr>
              <a:t>H</a:t>
            </a:r>
            <a:r>
              <a:rPr lang="en-US" b="1" dirty="0" smtClean="0">
                <a:solidFill>
                  <a:schemeClr val="accent2"/>
                </a:solidFill>
              </a:rPr>
              <a:t>istory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0" y="1981200"/>
            <a:ext cx="9144000" cy="4114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 smtClean="0"/>
          </a:p>
          <a:p>
            <a:r>
              <a:rPr lang="en-US" sz="9600" dirty="0" smtClean="0"/>
              <a:t>Egyptians believes Bee Milk wards </a:t>
            </a:r>
            <a:r>
              <a:rPr lang="en-US" sz="9600" dirty="0"/>
              <a:t>off </a:t>
            </a:r>
            <a:r>
              <a:rPr lang="en-US" sz="9600" dirty="0" smtClean="0"/>
              <a:t>aging.  </a:t>
            </a:r>
            <a:r>
              <a:rPr lang="en-US" sz="9600" dirty="0"/>
              <a:t> </a:t>
            </a:r>
            <a:endParaRPr lang="en-US" sz="9600" dirty="0" smtClean="0"/>
          </a:p>
          <a:p>
            <a:r>
              <a:rPr lang="en-US" sz="9600" dirty="0" smtClean="0"/>
              <a:t>Mayans called it the “fountain </a:t>
            </a:r>
            <a:r>
              <a:rPr lang="en-US" sz="9600" dirty="0"/>
              <a:t>of </a:t>
            </a:r>
            <a:r>
              <a:rPr lang="en-US" sz="9600" dirty="0" smtClean="0"/>
              <a:t>youth”. </a:t>
            </a:r>
          </a:p>
          <a:p>
            <a:r>
              <a:rPr lang="en-US" sz="9600" dirty="0" smtClean="0"/>
              <a:t>Orientals used Bee Milk </a:t>
            </a:r>
            <a:r>
              <a:rPr lang="en-US" sz="9600" dirty="0"/>
              <a:t>in medicines for centuries. </a:t>
            </a:r>
            <a:endParaRPr lang="en-US" sz="9600" dirty="0" smtClean="0"/>
          </a:p>
          <a:p>
            <a:r>
              <a:rPr lang="en-US" sz="9600" dirty="0" smtClean="0"/>
              <a:t>Hippocrates wrote it is a “medicine for several ailments”</a:t>
            </a:r>
          </a:p>
          <a:p>
            <a:r>
              <a:rPr lang="en-US" sz="9600" dirty="0" smtClean="0"/>
              <a:t>Aristotle wrote </a:t>
            </a:r>
            <a:r>
              <a:rPr lang="en-US" sz="9600" dirty="0"/>
              <a:t>of its benefits, and the Greeks used it in a health </a:t>
            </a:r>
            <a:r>
              <a:rPr lang="en-US" sz="9600" dirty="0" smtClean="0"/>
              <a:t>elixir. </a:t>
            </a:r>
          </a:p>
          <a:p>
            <a:r>
              <a:rPr lang="en-US" sz="9600" dirty="0" smtClean="0"/>
              <a:t>Bee Milk is referenced in Bible, Koran </a:t>
            </a:r>
            <a:r>
              <a:rPr lang="en-US" sz="9600" dirty="0"/>
              <a:t>&amp;</a:t>
            </a:r>
            <a:r>
              <a:rPr lang="en-US" sz="9600" dirty="0" smtClean="0"/>
              <a:t>Talmud.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4495800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Clr>
                <a:srgbClr val="873624"/>
              </a:buClr>
              <a:buNone/>
            </a:pPr>
            <a:endParaRPr lang="en-US" sz="17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buClr>
                <a:srgbClr val="873624"/>
              </a:buClr>
            </a:pP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Cleopatra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89BC  (skin care)</a:t>
            </a: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algn="ctr">
              <a:buClr>
                <a:srgbClr val="873624"/>
              </a:buClr>
              <a:buNone/>
            </a:pPr>
            <a:endParaRPr lang="en-US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buClr>
                <a:srgbClr val="873624"/>
              </a:buClr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Alexander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the Great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336 BC (nutrition)</a:t>
            </a:r>
          </a:p>
          <a:p>
            <a:pPr marL="0" lvl="0" indent="0" algn="ctr">
              <a:buClr>
                <a:srgbClr val="873624"/>
              </a:buClr>
              <a:buNone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</a:p>
          <a:p>
            <a:pPr lvl="0" algn="ctr">
              <a:buClr>
                <a:srgbClr val="873624"/>
              </a:buClr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Marco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Polo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1200-1300  (nutrition)</a:t>
            </a:r>
          </a:p>
          <a:p>
            <a:pPr marL="0" lvl="0" indent="0" algn="ctr">
              <a:buClr>
                <a:srgbClr val="873624"/>
              </a:buClr>
              <a:buNone/>
            </a:pPr>
            <a:endParaRPr lang="en-US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buClr>
                <a:srgbClr val="873624"/>
              </a:buClr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Pope Pius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XII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1950’s (alternative medicine)</a:t>
            </a:r>
          </a:p>
          <a:p>
            <a:pPr marL="0" lvl="0" indent="0" algn="ctr">
              <a:buClr>
                <a:srgbClr val="873624"/>
              </a:buClr>
              <a:buNone/>
            </a:pPr>
            <a:endParaRPr lang="en-US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 algn="ctr">
              <a:buClr>
                <a:srgbClr val="873624"/>
              </a:buClr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Princess </a:t>
            </a:r>
            <a:r>
              <a:rPr lang="en-US" sz="2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Diana (1980’s)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(skin care and alternative medicine)</a:t>
            </a:r>
          </a:p>
          <a:p>
            <a:pPr marL="0" lvl="0" indent="0" algn="ctr">
              <a:buClr>
                <a:srgbClr val="873624"/>
              </a:buClr>
              <a:buNone/>
            </a:pPr>
            <a:endParaRPr lang="en-US" sz="22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algn="ctr">
              <a:buClr>
                <a:srgbClr val="873624"/>
              </a:buClr>
              <a:buNone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</a:t>
            </a: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just a few who used Bee Milk!</a:t>
            </a:r>
          </a:p>
          <a:p>
            <a:pPr marL="0" lvl="0" indent="0" algn="ctr">
              <a:buClr>
                <a:srgbClr val="873624"/>
              </a:buClr>
              <a:buNone/>
            </a:pPr>
            <a:r>
              <a:rPr lang="en-US" sz="2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</a:t>
            </a: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algn="ctr">
              <a:buClr>
                <a:srgbClr val="873624"/>
              </a:buClr>
              <a:buNone/>
            </a:pP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95806"/>
          </a:xfrm>
        </p:spPr>
        <p:txBody>
          <a:bodyPr/>
          <a:lstStyle/>
          <a:p>
            <a:r>
              <a:rPr lang="en-US" sz="4800" dirty="0" smtClean="0"/>
              <a:t>Few Bee Milk Enthusiasts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92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1387737"/>
            <a:ext cx="8610600" cy="1731982"/>
          </a:xfrm>
        </p:spPr>
        <p:txBody>
          <a:bodyPr/>
          <a:lstStyle/>
          <a:p>
            <a:r>
              <a:rPr lang="en-US" sz="4000" dirty="0"/>
              <a:t>N</a:t>
            </a:r>
            <a:r>
              <a:rPr lang="en-US" sz="4000" dirty="0" smtClean="0"/>
              <a:t>ot all </a:t>
            </a:r>
            <a:r>
              <a:rPr lang="en-US" sz="4000" dirty="0" smtClean="0"/>
              <a:t>Bee Milk</a:t>
            </a:r>
            <a:r>
              <a:rPr lang="en-US" sz="4000" dirty="0" smtClean="0"/>
              <a:t> </a:t>
            </a:r>
            <a:r>
              <a:rPr lang="en-US" sz="4000" dirty="0" smtClean="0"/>
              <a:t>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304800" y="3767862"/>
            <a:ext cx="8534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Effective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 smtClean="0"/>
              <a:t>Beetox.com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48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1. Altered</a:t>
            </a:r>
          </a:p>
          <a:p>
            <a:endParaRPr lang="en-US" dirty="0" smtClean="0"/>
          </a:p>
          <a:p>
            <a:r>
              <a:rPr lang="en-US" dirty="0" smtClean="0"/>
              <a:t>2. Manufactured</a:t>
            </a:r>
          </a:p>
          <a:p>
            <a:endParaRPr lang="en-US" dirty="0" smtClean="0"/>
          </a:p>
          <a:p>
            <a:r>
              <a:rPr lang="en-US" dirty="0" smtClean="0"/>
              <a:t>3. Compromised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70156"/>
            <a:ext cx="8063753" cy="105425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D6862D"/>
                </a:solidFill>
              </a:rPr>
              <a:t>Some </a:t>
            </a:r>
            <a:r>
              <a:rPr lang="en-US" sz="4000" b="1" dirty="0" smtClean="0">
                <a:solidFill>
                  <a:srgbClr val="D6862D"/>
                </a:solidFill>
              </a:rPr>
              <a:t>has been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1" y="2971800"/>
            <a:ext cx="33718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4" y="1600200"/>
            <a:ext cx="314642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Bee Milk </a:t>
            </a:r>
            <a:r>
              <a:rPr lang="en-US" dirty="0" smtClean="0"/>
              <a:t>that </a:t>
            </a:r>
            <a:r>
              <a:rPr lang="en-US" dirty="0" smtClean="0"/>
              <a:t>has been heated, freeze dried, and or filled with preservatives may not be effective.</a:t>
            </a:r>
          </a:p>
          <a:p>
            <a:pPr marL="0" lvl="0" indent="0">
              <a:buClr>
                <a:srgbClr val="873624"/>
              </a:buClr>
              <a:buNone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Clr>
                <a:srgbClr val="873624"/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0156"/>
            <a:ext cx="8382000" cy="105425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accent2"/>
                </a:solidFill>
              </a:rPr>
              <a:t>Altered</a:t>
            </a:r>
            <a:endParaRPr lang="en-US" sz="72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350897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51" y="3733800"/>
            <a:ext cx="2787502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" y="3714750"/>
            <a:ext cx="2516187" cy="25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189385"/>
            <a:ext cx="7745505" cy="3877815"/>
          </a:xfrm>
        </p:spPr>
        <p:txBody>
          <a:bodyPr/>
          <a:lstStyle/>
          <a:p>
            <a:pPr lvl="0">
              <a:buClr>
                <a:srgbClr val="873624"/>
              </a:buClr>
            </a:pPr>
            <a:r>
              <a:rPr lang="en-US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Bee Milk</a:t>
            </a:r>
            <a:r>
              <a:rPr lang="en-US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that has been manufactured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in labs</a:t>
            </a:r>
          </a:p>
          <a:p>
            <a:pPr marL="0" lvl="0" indent="0">
              <a:buClr>
                <a:srgbClr val="873624"/>
              </a:buClr>
              <a:buNone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	</a:t>
            </a:r>
            <a:r>
              <a:rPr lang="en-US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Synthetic vs. </a:t>
            </a:r>
            <a:r>
              <a:rPr lang="en-US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natural</a:t>
            </a:r>
            <a:r>
              <a:rPr lang="en-US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>
              <a:buClr>
                <a:srgbClr val="873624"/>
              </a:buClr>
              <a:buNone/>
            </a:pPr>
            <a:r>
              <a:rPr lang="en-US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	</a:t>
            </a:r>
            <a:r>
              <a:rPr lang="en-US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Manmade vs. beemade</a:t>
            </a:r>
            <a:r>
              <a:rPr lang="en-US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!</a:t>
            </a:r>
          </a:p>
          <a:p>
            <a:pPr marL="0" lvl="0" indent="0">
              <a:buClr>
                <a:srgbClr val="873624"/>
              </a:buClr>
              <a:buNone/>
            </a:pPr>
            <a:endParaRPr lang="en-US" b="1" i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>
              <a:buClr>
                <a:srgbClr val="873624"/>
              </a:buClr>
              <a:buNone/>
            </a:pPr>
            <a:r>
              <a:rPr lang="en-US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May not be effective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“Manufactured”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79" y="3124200"/>
            <a:ext cx="405607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7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Bee Milk may </a:t>
            </a:r>
            <a:r>
              <a:rPr lang="en-US" dirty="0" smtClean="0"/>
              <a:t>be compromised due to exposure to varied temperatures,  metals or contaminants during the packing</a:t>
            </a:r>
            <a:r>
              <a:rPr lang="en-US" dirty="0"/>
              <a:t> </a:t>
            </a:r>
            <a:r>
              <a:rPr lang="en-US" dirty="0" smtClean="0"/>
              <a:t>and shipping which could also effect the properties.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Richard </a:t>
            </a:r>
            <a:r>
              <a:rPr lang="en-US" dirty="0"/>
              <a:t>Allen of The Evening Standard, </a:t>
            </a:r>
            <a:r>
              <a:rPr lang="en-US" dirty="0" smtClean="0"/>
              <a:t>wrote “</a:t>
            </a:r>
            <a:r>
              <a:rPr lang="en-US" i="1" dirty="0" smtClean="0"/>
              <a:t>Chinese </a:t>
            </a:r>
            <a:r>
              <a:rPr lang="en-US" i="1" dirty="0"/>
              <a:t>medicines have been found to contain dangerous and illegal </a:t>
            </a:r>
            <a:r>
              <a:rPr lang="en-US" i="1" dirty="0" smtClean="0"/>
              <a:t>ingredients…could </a:t>
            </a:r>
            <a:r>
              <a:rPr lang="en-US" i="1" dirty="0"/>
              <a:t>contain high levels of </a:t>
            </a:r>
            <a:r>
              <a:rPr lang="en-US" i="1" dirty="0" smtClean="0"/>
              <a:t>antibiotics</a:t>
            </a:r>
            <a:r>
              <a:rPr lang="en-US" dirty="0" smtClean="0"/>
              <a:t>”, 2012.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Compromised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76684"/>
            <a:ext cx="2333625" cy="1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530" y="1143000"/>
            <a:ext cx="7646670" cy="379876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change in DNA triggers </a:t>
            </a:r>
            <a:r>
              <a:rPr lang="en-US" dirty="0"/>
              <a:t>profound biological changes </a:t>
            </a:r>
            <a:r>
              <a:rPr lang="en-US" dirty="0" smtClean="0"/>
              <a:t>for </a:t>
            </a:r>
            <a:r>
              <a:rPr lang="en-US" dirty="0"/>
              <a:t>these future queens. </a:t>
            </a:r>
            <a:endParaRPr lang="en-US" dirty="0" smtClean="0"/>
          </a:p>
          <a:p>
            <a:r>
              <a:rPr lang="en-US" dirty="0" smtClean="0"/>
              <a:t> They develop reproductive organs, live longer and are larger than the worker bees. The worker </a:t>
            </a:r>
            <a:r>
              <a:rPr lang="en-US" dirty="0"/>
              <a:t>bees </a:t>
            </a:r>
            <a:r>
              <a:rPr lang="en-US" dirty="0" smtClean="0"/>
              <a:t>live </a:t>
            </a:r>
            <a:r>
              <a:rPr lang="en-US" dirty="0"/>
              <a:t>35-40 </a:t>
            </a:r>
            <a:r>
              <a:rPr lang="en-US" dirty="0" smtClean="0"/>
              <a:t>days; </a:t>
            </a:r>
            <a:r>
              <a:rPr lang="en-US" dirty="0"/>
              <a:t>the queen </a:t>
            </a:r>
            <a:r>
              <a:rPr lang="en-US" dirty="0" smtClean="0"/>
              <a:t>can live up to </a:t>
            </a:r>
            <a:r>
              <a:rPr lang="en-US" dirty="0"/>
              <a:t>6 </a:t>
            </a:r>
            <a:r>
              <a:rPr lang="en-US" dirty="0" smtClean="0"/>
              <a:t>years.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56263" cy="457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Biological Differences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05" y="4218446"/>
            <a:ext cx="2762250" cy="18893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sp>
        <p:nvSpPr>
          <p:cNvPr id="8" name="Right Arrow 7"/>
          <p:cNvSpPr/>
          <p:nvPr/>
        </p:nvSpPr>
        <p:spPr>
          <a:xfrm>
            <a:off x="1800225" y="4774129"/>
            <a:ext cx="2133600" cy="173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2160270" y="5701793"/>
            <a:ext cx="2133600" cy="180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/>
          <p:cNvSpPr/>
          <p:nvPr/>
        </p:nvSpPr>
        <p:spPr>
          <a:xfrm>
            <a:off x="6726555" y="5601551"/>
            <a:ext cx="1905000" cy="1584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6075" y="5701793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ueen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494176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orker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28900" y="5886459"/>
            <a:ext cx="1257300" cy="367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399" y="2248347"/>
            <a:ext cx="8839201" cy="3877815"/>
          </a:xfrm>
        </p:spPr>
        <p:txBody>
          <a:bodyPr>
            <a:normAutofit/>
          </a:bodyPr>
          <a:lstStyle/>
          <a:p>
            <a:r>
              <a:rPr lang="en-US" dirty="0" smtClean="0"/>
              <a:t>Bee Milk</a:t>
            </a:r>
            <a:r>
              <a:rPr lang="en-US" dirty="0" smtClean="0"/>
              <a:t> </a:t>
            </a:r>
            <a:r>
              <a:rPr lang="en-US" dirty="0"/>
              <a:t>continues to be an enigma…like </a:t>
            </a:r>
            <a:r>
              <a:rPr lang="en-US" dirty="0" smtClean="0"/>
              <a:t>honey scientists are unable </a:t>
            </a:r>
            <a:r>
              <a:rPr lang="en-US" dirty="0"/>
              <a:t>to replicate…</a:t>
            </a:r>
          </a:p>
          <a:p>
            <a:r>
              <a:rPr lang="en-US" dirty="0" smtClean="0"/>
              <a:t>Because they are unable </a:t>
            </a:r>
            <a:r>
              <a:rPr lang="en-US" dirty="0"/>
              <a:t>to identify </a:t>
            </a:r>
            <a:r>
              <a:rPr lang="en-US" dirty="0" smtClean="0"/>
              <a:t>all the properties or </a:t>
            </a:r>
            <a:r>
              <a:rPr lang="en-US" dirty="0"/>
              <a:t>completely break down all the </a:t>
            </a:r>
            <a:r>
              <a:rPr lang="en-US" dirty="0" smtClean="0"/>
              <a:t>components due to a “</a:t>
            </a:r>
            <a:r>
              <a:rPr lang="en-US" b="1" u="sng" dirty="0" smtClean="0"/>
              <a:t>missing </a:t>
            </a:r>
            <a:r>
              <a:rPr lang="en-US" b="1" u="sng" dirty="0"/>
              <a:t>intrinsic factor</a:t>
            </a:r>
            <a:r>
              <a:rPr lang="en-US" dirty="0" smtClean="0"/>
              <a:t>” therefore unable to “</a:t>
            </a:r>
            <a:r>
              <a:rPr lang="en-US" b="1" dirty="0" smtClean="0"/>
              <a:t>duplicate its effect “.</a:t>
            </a:r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r>
              <a:rPr lang="en-US" sz="1800" dirty="0" smtClean="0"/>
              <a:t>Source: The Royal Jelly Miracle, published 1958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4400" dirty="0" smtClean="0"/>
              <a:t> </a:t>
            </a:r>
            <a:r>
              <a:rPr lang="en-US" sz="4000" dirty="0" smtClean="0"/>
              <a:t>Scientists are not able duplicate RJ 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9811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 Why is there limited supply of fresh harvested </a:t>
            </a:r>
            <a:r>
              <a:rPr lang="en-US" sz="4000" b="1" dirty="0" smtClean="0">
                <a:solidFill>
                  <a:schemeClr val="accent2"/>
                </a:solidFill>
              </a:rPr>
              <a:t>Bee Milk</a:t>
            </a:r>
            <a:r>
              <a:rPr lang="en-US" sz="4000" b="1" dirty="0" smtClean="0">
                <a:solidFill>
                  <a:schemeClr val="accent2"/>
                </a:solidFill>
              </a:rPr>
              <a:t/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04799" y="3429000"/>
            <a:ext cx="6972299" cy="3048000"/>
          </a:xfrm>
        </p:spPr>
        <p:txBody>
          <a:bodyPr>
            <a:norm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sz="2800" dirty="0" smtClean="0"/>
              <a:t>Harvesting </a:t>
            </a:r>
            <a:r>
              <a:rPr lang="en-US" sz="2800" dirty="0" smtClean="0"/>
              <a:t>Bee </a:t>
            </a:r>
            <a:r>
              <a:rPr lang="en-US" sz="2800" dirty="0" err="1" smtClean="0"/>
              <a:t>Milk</a:t>
            </a:r>
            <a:r>
              <a:rPr lang="en-US" sz="2800" dirty="0" err="1" smtClean="0"/>
              <a:t>is</a:t>
            </a:r>
            <a:r>
              <a:rPr lang="en-US" sz="2800" dirty="0" smtClean="0"/>
              <a:t> </a:t>
            </a:r>
            <a:r>
              <a:rPr lang="en-US" sz="2800" dirty="0"/>
              <a:t>labor intensive</a:t>
            </a:r>
          </a:p>
          <a:p>
            <a:pPr algn="l"/>
            <a:r>
              <a:rPr lang="en-US" sz="2800" dirty="0" smtClean="0"/>
              <a:t>You collect </a:t>
            </a:r>
            <a:r>
              <a:rPr lang="en-US" sz="2800" dirty="0"/>
              <a:t>minuscule </a:t>
            </a:r>
            <a:r>
              <a:rPr lang="en-US" sz="2800" dirty="0" smtClean="0"/>
              <a:t>amounts</a:t>
            </a:r>
          </a:p>
          <a:p>
            <a:pPr algn="l"/>
            <a:r>
              <a:rPr lang="en-US" sz="2800" dirty="0" smtClean="0"/>
              <a:t>Costly to produce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99" y="2590800"/>
            <a:ext cx="3657601" cy="27432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2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54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387737"/>
            <a:ext cx="8610599" cy="1731982"/>
          </a:xfrm>
        </p:spPr>
        <p:txBody>
          <a:bodyPr/>
          <a:lstStyle/>
          <a:p>
            <a:r>
              <a:rPr lang="en-US" dirty="0" smtClean="0"/>
              <a:t>How we Produce RJ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Port Saint Lucie, Florida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81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Queen </a:t>
            </a:r>
            <a:r>
              <a:rPr lang="en-US" dirty="0" smtClean="0"/>
              <a:t>Yard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75741"/>
            <a:ext cx="5867400" cy="451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51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1.First </a:t>
            </a:r>
            <a:r>
              <a:rPr lang="en-US" dirty="0"/>
              <a:t>w</a:t>
            </a:r>
            <a:r>
              <a:rPr lang="en-US" dirty="0" smtClean="0"/>
              <a:t>e prepare starter hive in the AM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553200" cy="49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      6 Frames </a:t>
            </a:r>
            <a:r>
              <a:rPr lang="en-US" dirty="0"/>
              <a:t>of </a:t>
            </a:r>
            <a:r>
              <a:rPr lang="en-US" dirty="0" smtClean="0"/>
              <a:t>Capped Brood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Lots </a:t>
            </a:r>
            <a:r>
              <a:rPr lang="en-US" dirty="0"/>
              <a:t>of young bees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1 Pollen Patty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</a:t>
            </a:r>
          </a:p>
          <a:p>
            <a:pPr marL="0" indent="0">
              <a:buNone/>
            </a:pPr>
            <a:r>
              <a:rPr lang="en-US" dirty="0"/>
              <a:t>1</a:t>
            </a:r>
            <a:r>
              <a:rPr lang="en-US" dirty="0" smtClean="0"/>
              <a:t> gallon Feeder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 </a:t>
            </a:r>
            <a:r>
              <a:rPr lang="en-US" dirty="0"/>
              <a:t>frame </a:t>
            </a:r>
            <a:r>
              <a:rPr lang="en-US" dirty="0" smtClean="0"/>
              <a:t>of</a:t>
            </a:r>
          </a:p>
          <a:p>
            <a:pPr marL="0" indent="0">
              <a:buNone/>
            </a:pPr>
            <a:r>
              <a:rPr lang="en-US" dirty="0" smtClean="0"/>
              <a:t>pollen</a:t>
            </a:r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</a:t>
            </a:r>
            <a:r>
              <a:rPr lang="en-US" dirty="0"/>
              <a:t>m</a:t>
            </a:r>
            <a:r>
              <a:rPr lang="en-US" dirty="0" smtClean="0"/>
              <a:t>ake a Starter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21829"/>
            <a:ext cx="3331261" cy="464400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2041" y="3302057"/>
            <a:ext cx="1626195" cy="4623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39" y="2224331"/>
            <a:ext cx="2899071" cy="40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89" y="2673290"/>
            <a:ext cx="2556816" cy="35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2413308" cy="337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03816"/>
            <a:ext cx="1576979" cy="10456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95031"/>
            <a:ext cx="1156696" cy="8011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776" y="1713471"/>
            <a:ext cx="1598141" cy="2133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995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382" y="0"/>
            <a:ext cx="12743675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617" y="2000250"/>
            <a:ext cx="3150217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Starter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3151188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3" y="1952624"/>
            <a:ext cx="2858277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Then we graft the cells in the PM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705600" cy="433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eyesight is helpful</a:t>
            </a:r>
          </a:p>
          <a:p>
            <a:r>
              <a:rPr lang="en-US" dirty="0" smtClean="0"/>
              <a:t>Transfer one day old larvae into the artificial queen cups.</a:t>
            </a:r>
          </a:p>
          <a:p>
            <a:r>
              <a:rPr lang="en-US" dirty="0" smtClean="0"/>
              <a:t>Avoid damaging them with the grafting tool.</a:t>
            </a:r>
          </a:p>
          <a:p>
            <a:r>
              <a:rPr lang="en-US" dirty="0" smtClean="0"/>
              <a:t>Do not let the larvae dry out. Keep a damp towel on hand.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Grafting 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2819400"/>
          </a:xfrm>
        </p:spPr>
        <p:txBody>
          <a:bodyPr>
            <a:noAutofit/>
          </a:bodyPr>
          <a:lstStyle/>
          <a:p>
            <a:pPr marL="0" lvl="0" indent="0">
              <a:buClr>
                <a:srgbClr val="873624"/>
              </a:buClr>
              <a:buNone/>
            </a:pPr>
            <a:endParaRPr lang="en-US" sz="28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Clr>
                <a:srgbClr val="873624"/>
              </a:buClr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T</a:t>
            </a: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he queen is the only honeybee in the hive capable 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</a:t>
            </a: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laying fertile eggs. 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828800"/>
          </a:xfrm>
        </p:spPr>
        <p:txBody>
          <a:bodyPr/>
          <a:lstStyle/>
          <a:p>
            <a:r>
              <a:rPr lang="en-US" sz="4400" b="1" dirty="0">
                <a:solidFill>
                  <a:schemeClr val="accent2"/>
                </a:solidFill>
              </a:rPr>
              <a:t>Because of </a:t>
            </a:r>
            <a:r>
              <a:rPr lang="en-US" sz="4400" b="1" dirty="0" smtClean="0">
                <a:solidFill>
                  <a:schemeClr val="accent2"/>
                </a:solidFill>
              </a:rPr>
              <a:t>her diet of Bee Milk 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888058" cy="20574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172200"/>
            <a:ext cx="2895600" cy="365125"/>
          </a:xfrm>
        </p:spPr>
        <p:txBody>
          <a:bodyPr/>
          <a:lstStyle/>
          <a:p>
            <a:r>
              <a:rPr lang="en-US" sz="2800" dirty="0" smtClean="0"/>
              <a:t>Beetox.com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49600"/>
            <a:ext cx="2267594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0" y="5638800"/>
            <a:ext cx="6164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During her extended life span, she lays up to 1 ½ million eggs.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Prime cell cups with “real” </a:t>
            </a:r>
            <a:r>
              <a:rPr lang="en-US" dirty="0" smtClean="0"/>
              <a:t>Bee Milk</a:t>
            </a:r>
            <a:endParaRPr lang="en-US" dirty="0"/>
          </a:p>
          <a:p>
            <a:r>
              <a:rPr lang="en-US" dirty="0"/>
              <a:t>Obtain 1 or 2 frames of brood for sufficient supply of 1 day old larvae</a:t>
            </a:r>
          </a:p>
          <a:p>
            <a:r>
              <a:rPr lang="en-US" dirty="0"/>
              <a:t>Comfortable seating and good light source so you can see the bottom of the cells in search of the youngest larvae</a:t>
            </a:r>
          </a:p>
          <a:p>
            <a:r>
              <a:rPr lang="en-US" dirty="0"/>
              <a:t>Do not submerge larvae or scrape off as you may kill them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 Grafting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587650"/>
          </a:xfrm>
        </p:spPr>
        <p:txBody>
          <a:bodyPr/>
          <a:lstStyle/>
          <a:p>
            <a:r>
              <a:rPr lang="en-US" b="1" dirty="0" smtClean="0"/>
              <a:t>3. Next, we place graft in finisher hive for 2 days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934200" cy="489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3600" dirty="0" smtClean="0"/>
              <a:t>4. </a:t>
            </a:r>
            <a:r>
              <a:rPr lang="en-US" sz="4800" dirty="0" smtClean="0"/>
              <a:t>After 2 days we remove frames</a:t>
            </a:r>
            <a:endParaRPr lang="en-US" sz="4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3600" dirty="0" smtClean="0"/>
              <a:t>5. Immediately scrape wax off the cell</a:t>
            </a:r>
            <a:endParaRPr 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696200" cy="49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Remove larvae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6705600" cy="47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99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70156"/>
            <a:ext cx="8063753" cy="1054250"/>
          </a:xfrm>
        </p:spPr>
        <p:txBody>
          <a:bodyPr/>
          <a:lstStyle/>
          <a:p>
            <a:r>
              <a:rPr lang="en-US" sz="3200" dirty="0" smtClean="0"/>
              <a:t>7. Vacuum RJ into a large syringe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668"/>
            <a:ext cx="6705600" cy="461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Beetox.com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8. </a:t>
            </a:r>
            <a:r>
              <a:rPr lang="en-US" sz="3200" dirty="0" smtClean="0"/>
              <a:t>Insert </a:t>
            </a:r>
            <a:r>
              <a:rPr lang="en-US" sz="3200" dirty="0" smtClean="0"/>
              <a:t>into oral syringes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479644" y="2967335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/>
              <a:t>Beetox.com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62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Sealed</a:t>
            </a:r>
          </a:p>
          <a:p>
            <a:endParaRPr lang="en-US" dirty="0" smtClean="0"/>
          </a:p>
          <a:p>
            <a:r>
              <a:rPr lang="en-US" dirty="0" smtClean="0"/>
              <a:t>Dated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And placed in the freezer to preserve integrity.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the </a:t>
            </a:r>
            <a:r>
              <a:rPr lang="en-US" dirty="0" smtClean="0"/>
              <a:t>Bee Milk</a:t>
            </a:r>
            <a:r>
              <a:rPr lang="en-US" dirty="0" smtClean="0"/>
              <a:t> </a:t>
            </a:r>
            <a:r>
              <a:rPr lang="en-US" dirty="0" smtClean="0"/>
              <a:t>is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 smtClean="0"/>
              <a:t>Beetox.com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28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2248347"/>
            <a:ext cx="9144000" cy="46096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 smtClean="0"/>
              <a:t>Our RJ is sold in 1 ml and 1.25 ml  </a:t>
            </a:r>
            <a:r>
              <a:rPr lang="en-US" sz="8000" dirty="0"/>
              <a:t>o</a:t>
            </a:r>
            <a:r>
              <a:rPr lang="en-US" sz="8000" dirty="0" smtClean="0"/>
              <a:t>ral syringes ( </a:t>
            </a:r>
            <a:r>
              <a:rPr lang="en-US" sz="8000" dirty="0"/>
              <a:t>a 5 to 10 day </a:t>
            </a:r>
            <a:r>
              <a:rPr lang="en-US" sz="8000" dirty="0" smtClean="0"/>
              <a:t>dose </a:t>
            </a:r>
            <a:r>
              <a:rPr lang="en-US" sz="8000" dirty="0"/>
              <a:t>per ml</a:t>
            </a:r>
            <a:r>
              <a:rPr lang="en-US" sz="8000" dirty="0" smtClean="0"/>
              <a:t>). You need to keep refrigerated.</a:t>
            </a:r>
          </a:p>
          <a:p>
            <a:pPr marL="0" indent="0">
              <a:buNone/>
            </a:pPr>
            <a:endParaRPr lang="en-US" sz="8000" dirty="0" smtClean="0"/>
          </a:p>
          <a:p>
            <a:pPr marL="0" indent="0">
              <a:buNone/>
            </a:pPr>
            <a:r>
              <a:rPr lang="en-US" sz="8000" b="1" u="sng" dirty="0" smtClean="0"/>
              <a:t>oral</a:t>
            </a:r>
            <a:r>
              <a:rPr lang="en-US" sz="8000" dirty="0" smtClean="0"/>
              <a:t> use:</a:t>
            </a:r>
          </a:p>
          <a:p>
            <a:pPr marL="0" indent="0">
              <a:buNone/>
            </a:pPr>
            <a:r>
              <a:rPr lang="en-US" sz="8000" dirty="0" smtClean="0"/>
              <a:t>Place 100-200 mg under tongue on empty stomach.</a:t>
            </a:r>
          </a:p>
          <a:p>
            <a:pPr marL="0" indent="0">
              <a:buNone/>
            </a:pPr>
            <a:r>
              <a:rPr lang="en-US" sz="8000" dirty="0" smtClean="0"/>
              <a:t>Or insert one syringe into 4-6 ounces of honey and take one teaspoon daily (does not need to be refrigerated).</a:t>
            </a:r>
          </a:p>
          <a:p>
            <a:pPr marL="0" indent="0">
              <a:buNone/>
            </a:pPr>
            <a:endParaRPr lang="en-US" sz="8000" dirty="0" smtClean="0"/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 smtClean="0"/>
              <a:t>For </a:t>
            </a:r>
            <a:r>
              <a:rPr lang="en-US" sz="8000" b="1" u="sng" dirty="0" smtClean="0"/>
              <a:t>skin care</a:t>
            </a:r>
            <a:r>
              <a:rPr lang="en-US" sz="8000" dirty="0" smtClean="0"/>
              <a:t>:</a:t>
            </a:r>
          </a:p>
          <a:p>
            <a:pPr marL="0" indent="0">
              <a:buNone/>
            </a:pPr>
            <a:r>
              <a:rPr lang="en-US" sz="8000" dirty="0" smtClean="0"/>
              <a:t>Apply concentrated directly on affected areas, sparingly.</a:t>
            </a:r>
          </a:p>
          <a:p>
            <a:pPr marL="0" indent="0">
              <a:buNone/>
            </a:pPr>
            <a:r>
              <a:rPr lang="en-US" sz="8000" dirty="0" smtClean="0"/>
              <a:t>Or Mix 1 ml syringe into 4 to 6 ounce jar all natural moisturizer and store in refrigerator. Use daily.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use RJ?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07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458199" cy="38778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eriodontal tooth abscess problems</a:t>
            </a:r>
          </a:p>
          <a:p>
            <a:r>
              <a:rPr lang="en-US" dirty="0" smtClean="0"/>
              <a:t>acne, rash, and skin problems</a:t>
            </a:r>
          </a:p>
          <a:p>
            <a:r>
              <a:rPr lang="en-US" dirty="0" smtClean="0"/>
              <a:t>Improves immune system</a:t>
            </a:r>
          </a:p>
          <a:p>
            <a:r>
              <a:rPr lang="en-US" dirty="0" smtClean="0"/>
              <a:t>Increase sex drive and performance</a:t>
            </a:r>
          </a:p>
          <a:p>
            <a:r>
              <a:rPr lang="en-US" dirty="0" smtClean="0"/>
              <a:t> Increases energy, improves mood</a:t>
            </a:r>
          </a:p>
          <a:p>
            <a:r>
              <a:rPr lang="en-US" dirty="0" smtClean="0"/>
              <a:t>Reduces anxiety, hypertension and cholesterol</a:t>
            </a:r>
          </a:p>
          <a:p>
            <a:r>
              <a:rPr lang="en-US" dirty="0"/>
              <a:t>H</a:t>
            </a:r>
            <a:r>
              <a:rPr lang="en-US" dirty="0" smtClean="0"/>
              <a:t>elps thyroid disease, diabetes</a:t>
            </a:r>
          </a:p>
          <a:p>
            <a:r>
              <a:rPr lang="en-US" dirty="0" smtClean="0"/>
              <a:t>Reduces symptoms of Lyme Disease, COPD, allergies, digestive issues, colitis, IBS</a:t>
            </a:r>
          </a:p>
          <a:p>
            <a:r>
              <a:rPr lang="en-US" dirty="0" smtClean="0"/>
              <a:t>Improves cognition, memory, …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Customer’s </a:t>
            </a:r>
            <a:r>
              <a:rPr lang="en-US" sz="4400" b="1" dirty="0" smtClean="0">
                <a:solidFill>
                  <a:schemeClr val="accent2"/>
                </a:solidFill>
              </a:rPr>
              <a:t>Testimonials</a:t>
            </a:r>
            <a:r>
              <a:rPr lang="en-US" sz="4400" b="1" dirty="0" smtClean="0">
                <a:solidFill>
                  <a:schemeClr val="accent2"/>
                </a:solidFill>
              </a:rPr>
              <a:t> 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14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The queen’s remarkable strength, vitality, resilience and longevity is explained by just </a:t>
            </a:r>
            <a:r>
              <a:rPr lang="en-US" sz="2800" b="1" dirty="0"/>
              <a:t>o</a:t>
            </a:r>
            <a:r>
              <a:rPr lang="en-US" sz="2800" b="1" dirty="0" smtClean="0"/>
              <a:t>ne single factor…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Clr>
                <a:srgbClr val="873624"/>
              </a:buClr>
              <a:buNone/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algn="ctr">
              <a:buClr>
                <a:srgbClr val="873624"/>
              </a:buClr>
              <a:buNone/>
            </a:pPr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Her </a:t>
            </a:r>
            <a:r>
              <a:rPr lang="en-US" sz="3200" b="1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anti-aging cell based diet</a:t>
            </a:r>
            <a:r>
              <a:rPr lang="en-US" sz="3200" u="sng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! 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 Milk is the </a:t>
            </a:r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 the queen consumes during her </a:t>
            </a:r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entire life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lvl="0" indent="0">
              <a:buClr>
                <a:srgbClr val="873624"/>
              </a:buClr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1828800" cy="1292225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974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</a:t>
            </a:r>
            <a:r>
              <a:rPr lang="en-US" b="1" dirty="0" smtClean="0"/>
              <a:t>hen </a:t>
            </a:r>
            <a:r>
              <a:rPr lang="en-US" b="1" dirty="0" smtClean="0"/>
              <a:t>our </a:t>
            </a:r>
            <a:r>
              <a:rPr lang="en-US" b="1" dirty="0" smtClean="0"/>
              <a:t>customers</a:t>
            </a:r>
            <a:r>
              <a:rPr lang="en-US" b="1" dirty="0" smtClean="0"/>
              <a:t> begin </a:t>
            </a:r>
            <a:r>
              <a:rPr lang="en-US" b="1" dirty="0" smtClean="0"/>
              <a:t>to undergo </a:t>
            </a:r>
            <a:r>
              <a:rPr lang="en-US" b="1" dirty="0" smtClean="0"/>
              <a:t>changes, they :</a:t>
            </a:r>
            <a:r>
              <a:rPr lang="en-US" b="1" dirty="0" smtClean="0"/>
              <a:t> 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Look and feel younger and healthier</a:t>
            </a:r>
          </a:p>
          <a:p>
            <a:r>
              <a:rPr lang="en-US" dirty="0" smtClean="0"/>
              <a:t>Regain their strength, become more </a:t>
            </a:r>
            <a:r>
              <a:rPr lang="en-US" dirty="0" smtClean="0"/>
              <a:t>energized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Nothing Better in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161442"/>
            <a:ext cx="9144000" cy="365125"/>
          </a:xfrm>
        </p:spPr>
        <p:txBody>
          <a:bodyPr/>
          <a:lstStyle/>
          <a:p>
            <a:r>
              <a:rPr lang="en-US" sz="1800" dirty="0" smtClean="0"/>
              <a:t>Beetox, LLC- 202 Quarry Knoll Way- Jupiter, FL 33458 -  </a:t>
            </a:r>
            <a:r>
              <a:rPr lang="en-US" sz="2800" dirty="0" smtClean="0">
                <a:hlinkClick r:id="rId2"/>
              </a:rPr>
              <a:t>info@beetox.com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9144000" cy="1819275"/>
          </a:xfrm>
        </p:spPr>
        <p:txBody>
          <a:bodyPr/>
          <a:lstStyle/>
          <a:p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51" y="1295400"/>
            <a:ext cx="3971349" cy="2866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971801"/>
            <a:ext cx="9296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2"/>
              </a:solidFill>
            </a:endParaRPr>
          </a:p>
          <a:p>
            <a:pPr algn="ctr"/>
            <a:endParaRPr lang="en-US" sz="2800" b="1" dirty="0">
              <a:solidFill>
                <a:schemeClr val="accent2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Contact information:</a:t>
            </a:r>
          </a:p>
          <a:p>
            <a:pPr algn="ctr"/>
            <a:endParaRPr lang="en-US" sz="2800" b="1" dirty="0">
              <a:solidFill>
                <a:schemeClr val="accent2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561-800-4941 office   772-284-0033 cell</a:t>
            </a: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Queen Bee Farm </a:t>
            </a:r>
            <a:r>
              <a:rPr lang="en-US" sz="2000" b="1" dirty="0">
                <a:solidFill>
                  <a:schemeClr val="accent2"/>
                </a:solidFill>
              </a:rPr>
              <a:t>Location : 11354 Carlton Road, Port Saint Lucie, FL  34987</a:t>
            </a:r>
          </a:p>
          <a:p>
            <a:pPr algn="ctr"/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1981200"/>
            <a:ext cx="41148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Britannic Bold" pitchFamily="34" charset="0"/>
              </a:rPr>
              <a:t>Beetox.com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</a:t>
            </a:r>
            <a:r>
              <a:rPr lang="en-US" dirty="0" smtClean="0"/>
              <a:t>s an Anti-Aging Cell Based Diet?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6019800" cy="16342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Regenerative Medicine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 smtClean="0"/>
              <a:t>Beetox.com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57600"/>
            <a:ext cx="1990725" cy="229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42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2248347"/>
            <a:ext cx="9144000" cy="3877815"/>
          </a:xfrm>
        </p:spPr>
        <p:txBody>
          <a:bodyPr/>
          <a:lstStyle/>
          <a:p>
            <a:r>
              <a:rPr lang="en-US" dirty="0" smtClean="0"/>
              <a:t>“Regenerative Medicine” came from Bill </a:t>
            </a:r>
            <a:r>
              <a:rPr lang="en-US" dirty="0"/>
              <a:t>Haseltine one of the early leaders in DNA </a:t>
            </a:r>
            <a:r>
              <a:rPr lang="en-US" dirty="0" smtClean="0"/>
              <a:t>technology.  Since </a:t>
            </a:r>
            <a:r>
              <a:rPr lang="en-US" dirty="0"/>
              <a:t>the 1990s, his research on </a:t>
            </a:r>
            <a:r>
              <a:rPr lang="en-US" dirty="0" smtClean="0"/>
              <a:t>anti-aging is making important advances on </a:t>
            </a:r>
            <a:r>
              <a:rPr lang="en-US" dirty="0"/>
              <a:t>turning back the clock of aging in human cells by utilizing stem cells and their derivatives to regenerate or repair all the tissues of the aging human body. </a:t>
            </a:r>
            <a:endParaRPr lang="en-US" dirty="0" smtClean="0"/>
          </a:p>
          <a:p>
            <a:r>
              <a:rPr lang="en-US" dirty="0" smtClean="0"/>
              <a:t>Basically regenerative medicine helps to </a:t>
            </a:r>
            <a:r>
              <a:rPr lang="en-US" dirty="0"/>
              <a:t>reverse cellular aging. </a:t>
            </a:r>
          </a:p>
          <a:p>
            <a:r>
              <a:rPr lang="en-US" sz="1800" dirty="0" smtClean="0"/>
              <a:t>Immortal </a:t>
            </a:r>
            <a:r>
              <a:rPr lang="en-US" sz="1800" dirty="0"/>
              <a:t>Stem Cells for Anti-Aging </a:t>
            </a:r>
            <a:r>
              <a:rPr lang="en-US" sz="1800" dirty="0" smtClean="0"/>
              <a:t>Therapies, Michael </a:t>
            </a:r>
            <a:r>
              <a:rPr lang="en-US" sz="1800" dirty="0"/>
              <a:t>D. West, PhD, Life Extension, June 2010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Beetox.com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An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anti-aging 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ell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ased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iet = “Regenerative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Medicine</a:t>
            </a:r>
            <a:r>
              <a:rPr lang="en-US" sz="2800" dirty="0" smtClean="0"/>
              <a:t>”.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 we grow older, our cells age, and the telomeres found inside the cells get shorter. Telomeres are the molecular clock of our cells and every time a cell divides they get shorter. Stress, poor diet, and obesity </a:t>
            </a:r>
            <a:r>
              <a:rPr lang="en-US" sz="2000" dirty="0" smtClean="0"/>
              <a:t>reduces the length.  </a:t>
            </a:r>
            <a:r>
              <a:rPr lang="en-US" sz="2000" dirty="0"/>
              <a:t>When these telomeres become shorter, there is less telomerase activity in the cell. </a:t>
            </a:r>
          </a:p>
          <a:p>
            <a:r>
              <a:rPr lang="en-US" dirty="0"/>
              <a:t>T</a:t>
            </a:r>
            <a:r>
              <a:rPr lang="en-US" sz="2000" dirty="0"/>
              <a:t>elomerase activity is </a:t>
            </a:r>
            <a:r>
              <a:rPr lang="en-US" sz="2000" dirty="0" smtClean="0"/>
              <a:t>a critical </a:t>
            </a:r>
            <a:r>
              <a:rPr lang="en-US" sz="2000" dirty="0"/>
              <a:t>anti-aging enzyme </a:t>
            </a:r>
            <a:r>
              <a:rPr lang="en-US" sz="2000" dirty="0" smtClean="0"/>
              <a:t>needed to ward of aging </a:t>
            </a:r>
            <a:r>
              <a:rPr lang="en-US" sz="2000" dirty="0"/>
              <a:t>and cell </a:t>
            </a:r>
            <a:r>
              <a:rPr lang="en-US" sz="2000" dirty="0" smtClean="0"/>
              <a:t>renewal.</a:t>
            </a:r>
          </a:p>
          <a:p>
            <a:r>
              <a:rPr lang="en-US" sz="1800" i="1" dirty="0"/>
              <a:t>Immortal Stem Cells for Anti-Aging </a:t>
            </a:r>
            <a:endParaRPr lang="en-US" sz="1800" i="1" dirty="0" smtClean="0"/>
          </a:p>
          <a:p>
            <a:pPr marL="0" indent="0">
              <a:buNone/>
            </a:pPr>
            <a:r>
              <a:rPr lang="en-US" sz="1800" i="1" dirty="0"/>
              <a:t> </a:t>
            </a:r>
            <a:r>
              <a:rPr lang="en-US" sz="1800" i="1" dirty="0" smtClean="0"/>
              <a:t>    Therapies</a:t>
            </a:r>
            <a:r>
              <a:rPr lang="en-US" sz="1800" i="1" dirty="0"/>
              <a:t>, Michael D. West, PhD, </a:t>
            </a:r>
            <a:endParaRPr lang="en-US" sz="1800" i="1" dirty="0" smtClean="0"/>
          </a:p>
          <a:p>
            <a:pPr marL="0" indent="0">
              <a:buNone/>
            </a:pPr>
            <a:r>
              <a:rPr lang="en-US" sz="1800" i="1" dirty="0"/>
              <a:t> </a:t>
            </a:r>
            <a:r>
              <a:rPr lang="en-US" sz="1800" i="1" dirty="0" smtClean="0"/>
              <a:t>     Life </a:t>
            </a:r>
            <a:r>
              <a:rPr lang="en-US" sz="1800" i="1" dirty="0"/>
              <a:t>Extension, June 2010</a:t>
            </a:r>
          </a:p>
          <a:p>
            <a:endParaRPr lang="en-US" sz="1800" i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 smtClean="0"/>
              <a:t>Beetox.com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Telomeres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43400"/>
            <a:ext cx="3962400" cy="293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4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14665</TotalTime>
  <Words>2259</Words>
  <Application>Microsoft Office PowerPoint</Application>
  <PresentationFormat>On-screen Show (4:3)</PresentationFormat>
  <Paragraphs>347</Paragraphs>
  <Slides>61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Hardcover</vt:lpstr>
      <vt:lpstr>PowerPoint Presentation</vt:lpstr>
      <vt:lpstr>What is Bee Milk?</vt:lpstr>
      <vt:lpstr>Why the DNA Changes</vt:lpstr>
      <vt:lpstr>Biological Differences</vt:lpstr>
      <vt:lpstr>Because of her diet of Bee Milk </vt:lpstr>
      <vt:lpstr>The queen’s remarkable strength, vitality, resilience and longevity is explained by just one single factor… </vt:lpstr>
      <vt:lpstr>What is an Anti-Aging Cell Based Diet?</vt:lpstr>
      <vt:lpstr>  An anti-aging Cell Based Diet = “Regenerative Medicine”. </vt:lpstr>
      <vt:lpstr>Telomeres</vt:lpstr>
      <vt:lpstr>video</vt:lpstr>
      <vt:lpstr>Telomerase</vt:lpstr>
      <vt:lpstr>Anti-Aging</vt:lpstr>
      <vt:lpstr>Bee Milk=Supports Telomeres </vt:lpstr>
      <vt:lpstr>Bee Milk: Stem Cells</vt:lpstr>
      <vt:lpstr>2 weeks later</vt:lpstr>
      <vt:lpstr>Bee Milk</vt:lpstr>
      <vt:lpstr>    Fresh Bee Milk  “Regenerative and Preventive”</vt:lpstr>
      <vt:lpstr>Fresh Bee Milk</vt:lpstr>
      <vt:lpstr>PowerPoint Presentation</vt:lpstr>
      <vt:lpstr> Because we have trillions of cells</vt:lpstr>
      <vt:lpstr> We need to take care of them!</vt:lpstr>
      <vt:lpstr>Scientists do know</vt:lpstr>
      <vt:lpstr>PowerPoint Presentation</vt:lpstr>
      <vt:lpstr>Potent Antioxidant</vt:lpstr>
      <vt:lpstr>Results from a 2007 study  </vt:lpstr>
      <vt:lpstr>Bee Milk is Beneficial</vt:lpstr>
      <vt:lpstr>Bee Brainy Again</vt:lpstr>
      <vt:lpstr>Got their old job back</vt:lpstr>
      <vt:lpstr>Young Again</vt:lpstr>
      <vt:lpstr>Bee Milk=Regenerates Cells</vt:lpstr>
      <vt:lpstr>Evidenced Based Research</vt:lpstr>
      <vt:lpstr>The healing wonders is old news  </vt:lpstr>
      <vt:lpstr>Throughout  History </vt:lpstr>
      <vt:lpstr>Few Bee Milk Enthusiasts</vt:lpstr>
      <vt:lpstr>Not all Bee Milk is</vt:lpstr>
      <vt:lpstr>Some has been</vt:lpstr>
      <vt:lpstr>Altered</vt:lpstr>
      <vt:lpstr>“Manufactured”</vt:lpstr>
      <vt:lpstr>Compromised</vt:lpstr>
      <vt:lpstr> Scientists are not able duplicate RJ </vt:lpstr>
      <vt:lpstr> Why is there limited supply of fresh harvested Bee Milk </vt:lpstr>
      <vt:lpstr>How we Produce RJ</vt:lpstr>
      <vt:lpstr>Queen Yard</vt:lpstr>
      <vt:lpstr>1.First we prepare starter hive in the AM</vt:lpstr>
      <vt:lpstr>How we make a Starter</vt:lpstr>
      <vt:lpstr>PowerPoint Presentation</vt:lpstr>
      <vt:lpstr>Starter</vt:lpstr>
      <vt:lpstr>2. Then we graft the cells in the PM</vt:lpstr>
      <vt:lpstr>Grafting Tips</vt:lpstr>
      <vt:lpstr>Steps to Grafting</vt:lpstr>
      <vt:lpstr>3. Next, we place graft in finisher hive for 2 days</vt:lpstr>
      <vt:lpstr>4. After 2 days we remove frames</vt:lpstr>
      <vt:lpstr>5. Immediately scrape wax off the cell</vt:lpstr>
      <vt:lpstr>6. Remove larvae</vt:lpstr>
      <vt:lpstr>7. Vacuum RJ into a large syringe</vt:lpstr>
      <vt:lpstr>8. Insert into oral syringes</vt:lpstr>
      <vt:lpstr>Then the Bee Milk is </vt:lpstr>
      <vt:lpstr>How do you use RJ?</vt:lpstr>
      <vt:lpstr>Customer’s Testimonials </vt:lpstr>
      <vt:lpstr>Nothing Better in Life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Harvested Royal Jelly</dc:title>
  <dc:creator>Roxanne</dc:creator>
  <cp:lastModifiedBy>Roxanne</cp:lastModifiedBy>
  <cp:revision>396</cp:revision>
  <dcterms:created xsi:type="dcterms:W3CDTF">2012-07-08T20:45:17Z</dcterms:created>
  <dcterms:modified xsi:type="dcterms:W3CDTF">2012-11-25T01:52:30Z</dcterms:modified>
</cp:coreProperties>
</file>